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2"/>
  </p:sldMasterIdLst>
  <p:notesMasterIdLst>
    <p:notesMasterId r:id="rId25"/>
  </p:notesMasterIdLst>
  <p:handoutMasterIdLst>
    <p:handoutMasterId r:id="rId26"/>
  </p:handoutMasterIdLst>
  <p:sldIdLst>
    <p:sldId id="256" r:id="rId3"/>
    <p:sldId id="262" r:id="rId4"/>
    <p:sldId id="257" r:id="rId5"/>
    <p:sldId id="259" r:id="rId6"/>
    <p:sldId id="258" r:id="rId7"/>
    <p:sldId id="261" r:id="rId8"/>
    <p:sldId id="265" r:id="rId9"/>
    <p:sldId id="260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4894" autoAdjust="0"/>
  </p:normalViewPr>
  <p:slideViewPr>
    <p:cSldViewPr snapToGrid="0"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242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36945-DA39-4D29-8D9A-AA36E3A11382}" type="datetimeFigureOut">
              <a:rPr lang="en-US" smtClean="0"/>
              <a:pPr/>
              <a:t>7/11/2012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97BA5-440D-4243-A886-8DC4B873D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 dirty="0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27E35BBE-AD12-48C5-8DCC-805B4F1FD10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A7A733-DA2F-4999-8E32-54115CD3DBBB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18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526EC-2B31-4D73-B6C0-EC9886E91D36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E1B93-432B-4A36-9C82-19527641606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E832F2-E651-4D37-A2A8-9F31CCFC66B7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EFB41F-28B5-4395-80EC-C5152FC13513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2083E-1894-4A89-A8D9-B7975F3C91E3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1EA73F-7C77-428E-8CF2-AAA4A6E7A18E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F9F92-9179-4246-B151-30ED0BE4C6AD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DF2338-097B-4264-8E72-A856CEE1277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D35D2-A457-4652-A634-B903CBBEE14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515BA-3D06-4280-946E-21FBEF5FCF7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AAEEF-F233-4E32-A923-D4DF4B556C6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B9523-6905-405B-8AC8-E63F416FC9C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51DCE-B4FC-4A91-83BF-56D09753318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03231-D21E-4F74-BD7E-5FDD244E1CA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3BA1C-C7A3-45F8-9E86-8739D3421FB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1C6FD-A228-4DFF-9C48-5B61C80157C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C9E96-5424-4435-BAB1-7174F194AED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0F01E-2B22-4B7C-9328-0E1C58AAA09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 dirty="0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4700DB66-04F6-49A5-A4C5-1D1146B2F9A6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0328" y="1755489"/>
            <a:ext cx="5971742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Presentation</a:t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On Proposed JEE Pattern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7789" y="5733472"/>
            <a:ext cx="3671455" cy="805873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By, AskIITians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1056" y="0"/>
            <a:ext cx="5495795" cy="1350819"/>
          </a:xfrm>
          <a:prstGeom prst="rect">
            <a:avLst/>
          </a:prstGeom>
          <a:noFill/>
        </p:spPr>
      </p:pic>
      <p:pic>
        <p:nvPicPr>
          <p:cNvPr id="5" name="Picture 3" descr="D:\DEB\Dev Doc\Askiitians\One Nation One Test\Untitled-3 copy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0845" y="3912730"/>
            <a:ext cx="3289300" cy="2197100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/>
        </p:nvCxnSpPr>
        <p:spPr bwMode="auto">
          <a:xfrm>
            <a:off x="41565" y="1274607"/>
            <a:ext cx="8950030" cy="41575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55420" y="6400794"/>
            <a:ext cx="8950030" cy="41575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advTm="30281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No. of Attempts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 information is available so far, most likely declaration could be made by IITs and CBSE in the month of August 2013.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360220"/>
            <a:ext cx="7225145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Attempts to improve boards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No information is available so far, most likely declaration could be made by IITs and CBSE in the month of August 2013.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5053" y="5320146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360220"/>
            <a:ext cx="7225145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Role of Various Boards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835727" y="3085668"/>
            <a:ext cx="7010400" cy="64120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All the boards will declare their Top 20% results in the month of July.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5053" y="5320146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360220"/>
            <a:ext cx="7225145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What is the safe cut-off for Top 20%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66454" y="1866468"/>
            <a:ext cx="7010400" cy="3107314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CBSE/ICSE: </a:t>
            </a:r>
            <a:r>
              <a:rPr lang="en-US" dirty="0" smtClean="0"/>
              <a:t>&gt;= 80% (aggregate)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State Boards: </a:t>
            </a:r>
            <a:r>
              <a:rPr lang="en-US" dirty="0" smtClean="0"/>
              <a:t>&gt;= 75% (aggregate)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Still, students have to wait for the declaration by various boards.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5053" y="5320146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360220"/>
            <a:ext cx="7225145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Who should repeat class 12</a:t>
            </a:r>
            <a:r>
              <a:rPr lang="en-US" sz="2800" baseline="30000" dirty="0" smtClean="0">
                <a:solidFill>
                  <a:srgbClr val="FF0000"/>
                </a:solidFill>
              </a:rPr>
              <a:t>th</a:t>
            </a:r>
            <a:r>
              <a:rPr lang="en-US" sz="2800" dirty="0" smtClean="0">
                <a:solidFill>
                  <a:srgbClr val="FF0000"/>
                </a:solidFill>
              </a:rPr>
              <a:t> and how?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66454" y="1866468"/>
            <a:ext cx="7010400" cy="377233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Students who have passed 12</a:t>
            </a:r>
            <a:r>
              <a:rPr lang="en-US" baseline="30000" dirty="0" smtClean="0"/>
              <a:t>th</a:t>
            </a:r>
            <a:r>
              <a:rPr lang="en-US" dirty="0" smtClean="0"/>
              <a:t> in 2012.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Students who are not included in the top 20% in their respective boards.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Improvement is allowed by various boards in the successive year only.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5053" y="5320146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360220"/>
            <a:ext cx="7225145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How to prepare for New JEE?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66454" y="2115858"/>
            <a:ext cx="7010400" cy="285793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Balancing the preparation for boards and JEE together.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boards: try to score more than 80% in CBSE/ICSE and more than 75% in State Boards.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5053" y="5320146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263235"/>
            <a:ext cx="7225145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What is the best time to start the preparation?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66454" y="1977308"/>
            <a:ext cx="7010400" cy="2816375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Along with 11</a:t>
            </a:r>
            <a:r>
              <a:rPr lang="en-US" b="1" baseline="30000" dirty="0" smtClean="0"/>
              <a:t>th</a:t>
            </a:r>
            <a:r>
              <a:rPr lang="en-US" b="1" dirty="0" smtClean="0"/>
              <a:t> and 12</a:t>
            </a:r>
            <a:r>
              <a:rPr lang="en-US" b="1" baseline="30000" dirty="0" smtClean="0"/>
              <a:t>th </a:t>
            </a:r>
            <a:r>
              <a:rPr lang="en-US" b="1" dirty="0" smtClean="0"/>
              <a:t>: </a:t>
            </a:r>
            <a:r>
              <a:rPr lang="en-US" dirty="0" smtClean="0"/>
              <a:t>Best time </a:t>
            </a:r>
          </a:p>
          <a:p>
            <a:pPr>
              <a:buNone/>
            </a:pPr>
            <a:endParaRPr lang="en-US" sz="100" dirty="0" smtClean="0"/>
          </a:p>
          <a:p>
            <a:pPr>
              <a:buNone/>
            </a:pPr>
            <a:r>
              <a:rPr lang="en-US" b="1" dirty="0" smtClean="0"/>
              <a:t>Along with 12</a:t>
            </a:r>
            <a:r>
              <a:rPr lang="en-US" b="1" baseline="30000" dirty="0" smtClean="0"/>
              <a:t>th</a:t>
            </a:r>
            <a:r>
              <a:rPr lang="en-US" b="1" dirty="0" smtClean="0"/>
              <a:t> : </a:t>
            </a:r>
            <a:r>
              <a:rPr lang="en-US" dirty="0" smtClean="0"/>
              <a:t>OK</a:t>
            </a:r>
          </a:p>
          <a:p>
            <a:pPr>
              <a:buNone/>
            </a:pPr>
            <a:endParaRPr lang="en-US" sz="100" b="1" dirty="0" smtClean="0"/>
          </a:p>
          <a:p>
            <a:pPr>
              <a:buNone/>
            </a:pPr>
            <a:r>
              <a:rPr lang="en-US" b="1" dirty="0" smtClean="0"/>
              <a:t>A drop after 12</a:t>
            </a:r>
            <a:r>
              <a:rPr lang="en-US" b="1" baseline="30000" dirty="0" smtClean="0"/>
              <a:t>th</a:t>
            </a:r>
            <a:r>
              <a:rPr lang="en-US" b="1" dirty="0" smtClean="0"/>
              <a:t> : </a:t>
            </a:r>
            <a:r>
              <a:rPr lang="en-US" dirty="0" smtClean="0"/>
              <a:t>OK</a:t>
            </a:r>
          </a:p>
          <a:p>
            <a:pPr>
              <a:buNone/>
            </a:pPr>
            <a:endParaRPr lang="en-US" sz="100" b="1" dirty="0" smtClean="0"/>
          </a:p>
          <a:p>
            <a:pPr>
              <a:buNone/>
            </a:pPr>
            <a:r>
              <a:rPr lang="en-US" b="1" dirty="0" smtClean="0"/>
              <a:t>Only after 12</a:t>
            </a:r>
            <a:r>
              <a:rPr lang="en-US" b="1" baseline="30000" dirty="0" smtClean="0"/>
              <a:t>th</a:t>
            </a:r>
            <a:r>
              <a:rPr lang="en-US" b="1" dirty="0" smtClean="0"/>
              <a:t> without any preparation in 11</a:t>
            </a:r>
            <a:r>
              <a:rPr lang="en-US" b="1" baseline="30000" dirty="0" smtClean="0"/>
              <a:t>th</a:t>
            </a:r>
            <a:r>
              <a:rPr lang="en-US" b="1" dirty="0" smtClean="0"/>
              <a:t> or 12</a:t>
            </a:r>
            <a:r>
              <a:rPr lang="en-US" b="1" baseline="30000" dirty="0" smtClean="0"/>
              <a:t>th</a:t>
            </a:r>
            <a:r>
              <a:rPr lang="en-US" b="1" dirty="0" smtClean="0"/>
              <a:t>: </a:t>
            </a:r>
            <a:r>
              <a:rPr lang="en-US" dirty="0" smtClean="0"/>
              <a:t>May not give the desired result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5053" y="5361711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263235"/>
            <a:ext cx="7225145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How AskIITians will Help You In Preparing For ‘New JEE’ ??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489354" y="1215283"/>
            <a:ext cx="7010400" cy="208208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For Boards: </a:t>
            </a:r>
            <a:r>
              <a:rPr lang="en-US" dirty="0" smtClean="0"/>
              <a:t>We have incorporated following academic tools in our teaching methodology to enhance performance in class 12</a:t>
            </a:r>
            <a:r>
              <a:rPr lang="en-US" baseline="30000" dirty="0" smtClean="0"/>
              <a:t>th</a:t>
            </a:r>
            <a:r>
              <a:rPr lang="en-US" dirty="0" smtClean="0"/>
              <a:t> boards examination: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11"/>
          <p:cNvSpPr txBox="1">
            <a:spLocks noChangeArrowheads="1"/>
          </p:cNvSpPr>
          <p:nvPr/>
        </p:nvSpPr>
        <p:spPr bwMode="auto">
          <a:xfrm>
            <a:off x="1780304" y="3459712"/>
            <a:ext cx="7010400" cy="208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NCERT Books: </a:t>
            </a:r>
            <a:r>
              <a:rPr lang="en-US" sz="2000" dirty="0" smtClean="0"/>
              <a:t>Teaching and discussion in the classroom (PCM)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Boards Worksheet </a:t>
            </a:r>
            <a:r>
              <a:rPr lang="en-US" sz="2000" dirty="0" smtClean="0"/>
              <a:t>to develop/enhance writing aptitude for school/boards examination (PCM).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Board Sheet (PCM): </a:t>
            </a:r>
            <a:r>
              <a:rPr lang="en-US" sz="2000" dirty="0" smtClean="0"/>
              <a:t>Topic wise study material having theory, solved sample problems with illustrations and practice exercises.</a:t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8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5053" y="5361711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263235"/>
            <a:ext cx="7225145" cy="8382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How AskIITians will Help You In Preparing For ‘New JEE’ ??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52599" y="1339978"/>
            <a:ext cx="7010400" cy="2082084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For JEE (Mains &amp; advance):</a:t>
            </a:r>
            <a:r>
              <a:rPr lang="en-US" dirty="0" smtClean="0"/>
              <a:t> We have expertise in coaching for IIT-JEE since 2005 so can take care of it in the best possible was through following ‘tried tested &amp; trusted’ academic tools: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11"/>
          <p:cNvSpPr txBox="1">
            <a:spLocks noChangeArrowheads="1"/>
          </p:cNvSpPr>
          <p:nvPr/>
        </p:nvSpPr>
        <p:spPr bwMode="auto">
          <a:xfrm>
            <a:off x="1821867" y="3057930"/>
            <a:ext cx="7010400" cy="208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b="1" dirty="0" smtClean="0"/>
              <a:t>Interactive Regular Classes: </a:t>
            </a:r>
            <a:r>
              <a:rPr lang="en-US" sz="2000" dirty="0" smtClean="0"/>
              <a:t>For fundamental learning and concept Building.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Daily Practice Paper (DPPs):</a:t>
            </a:r>
            <a:r>
              <a:rPr lang="en-US" sz="2000" dirty="0" smtClean="0"/>
              <a:t> (For Home Assignment, Practice &amp; Classroom Discussion)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JEE Books:</a:t>
            </a:r>
            <a:r>
              <a:rPr lang="en-US" sz="2000" dirty="0" smtClean="0"/>
              <a:t> Topic wise researched study materials developed and compiled by the Ex-IITians.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All India Test Series (AITS): </a:t>
            </a:r>
            <a:r>
              <a:rPr lang="en-US" sz="2000" dirty="0" smtClean="0"/>
              <a:t>For JEE-Mains &amp; Advance </a:t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7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5444841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263235"/>
            <a:ext cx="7225145" cy="838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Important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52599" y="1312268"/>
            <a:ext cx="7010400" cy="2082084"/>
          </a:xfrm>
        </p:spPr>
        <p:txBody>
          <a:bodyPr/>
          <a:lstStyle/>
          <a:p>
            <a:r>
              <a:rPr lang="en-US" dirty="0" smtClean="0"/>
              <a:t>Admission to National Institutes of Technology (NITs) and Indian Institute Information Technology (IIITs) will based on the “mains” exam score. A final decision on the methodology of admission is pending. A meeting of representatives from the NITs is scheduled for July 4.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ctangle 11"/>
          <p:cNvSpPr txBox="1">
            <a:spLocks noChangeArrowheads="1"/>
          </p:cNvSpPr>
          <p:nvPr/>
        </p:nvSpPr>
        <p:spPr bwMode="auto">
          <a:xfrm>
            <a:off x="1766448" y="4069324"/>
            <a:ext cx="7010400" cy="208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10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Admission to several deemed universities will also be on the basis of the score in the “mains” exam, which earlier took students on the basis of AIEEE scores. A minimum percentage criterion will be fixed for these too.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1" name="Rectangle 9"/>
          <p:cNvSpPr>
            <a:spLocks noGrp="1" noChangeArrowheads="1"/>
          </p:cNvSpPr>
          <p:nvPr>
            <p:ph type="title"/>
          </p:nvPr>
        </p:nvSpPr>
        <p:spPr>
          <a:xfrm>
            <a:off x="1724890" y="263235"/>
            <a:ext cx="4232565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Some Facts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766455" y="1533959"/>
            <a:ext cx="7010400" cy="4572000"/>
          </a:xfrm>
          <a:noFill/>
        </p:spPr>
        <p:txBody>
          <a:bodyPr/>
          <a:lstStyle/>
          <a:p>
            <a:pPr>
              <a:buNone/>
            </a:pPr>
            <a:r>
              <a:rPr lang="en-US" b="1" dirty="0" smtClean="0"/>
              <a:t>Concept:</a:t>
            </a:r>
            <a:r>
              <a:rPr lang="en-US" dirty="0" smtClean="0"/>
              <a:t> “One Nation One Test” accepted for all the IITs, NITs, IIITs and other engineering institutions.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Examination Name: </a:t>
            </a:r>
            <a:r>
              <a:rPr lang="en-US" dirty="0" smtClean="0"/>
              <a:t>JEE ‘Joint Entrance Examination’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Implementation Year:</a:t>
            </a:r>
            <a:r>
              <a:rPr lang="en-US" dirty="0" smtClean="0"/>
              <a:t> Academic year 2012 - 2013</a:t>
            </a:r>
            <a:br>
              <a:rPr lang="en-US" dirty="0" smtClean="0"/>
            </a:b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29985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263235"/>
            <a:ext cx="7225145" cy="838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Comparison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57200" y="1433952"/>
          <a:ext cx="8492865" cy="4525874"/>
        </p:xfrm>
        <a:graphic>
          <a:graphicData uri="http://schemas.openxmlformats.org/drawingml/2006/table">
            <a:tbl>
              <a:tblPr/>
              <a:tblGrid>
                <a:gridCol w="806915"/>
                <a:gridCol w="1061147"/>
                <a:gridCol w="1392756"/>
                <a:gridCol w="3257134"/>
                <a:gridCol w="1974913"/>
              </a:tblGrid>
              <a:tr h="193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Sl. No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Particulars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Current Pattern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Previously Proposed by Government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Newly Proposed pattern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529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Name of the examination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IIT-JEE/AIEEE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ISEET (Indian Science Engineering Entrance Test)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JEE (Joint Entrance Examination)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7832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Class 12</a:t>
                      </a:r>
                      <a:r>
                        <a:rPr lang="en-US" sz="1100" baseline="30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role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60% in 12</a:t>
                      </a:r>
                      <a:r>
                        <a:rPr lang="en-US" sz="1100" baseline="30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Boards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The class 12</a:t>
                      </a:r>
                      <a:r>
                        <a:rPr lang="en-US" sz="1100" baseline="30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Boards/equivalent marks normalized on percentile with a weightage of 50% plus the marks obtained in the JEE (Mains) examinations with a weightage of 50%.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Only top 20% students of all the boards will be considered for IITs. (Primary Criterion)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293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Pattern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Paper 1 &amp; 2 (Objective type) 3 hrs each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1.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JEE (Mains) &amp; (Advance)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Tentative: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35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2.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JEE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(Mains) objective type &amp; (Advance) not known.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a.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JEE (Mains): Similar to AIEEE (one paper PCM 3 hrs)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529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b.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JEE (Advance): Similar to present IIT-JEE, 2 objective type papers (3 hrs each)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35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Note: Pettern of JEE (Advance) could be: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35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a.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Current IIT-JEE (most likely)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352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b.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One objective type paper 3 hrs: may happen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</a:tr>
              <a:tr h="529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latin typeface="Calibri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c.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 S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ubjective type: 3 papers; 2 hrs 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od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PCM each: Less Likely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125" marR="571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>
          <a:xfrm>
            <a:off x="1738744" y="263235"/>
            <a:ext cx="7225145" cy="838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Comparison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13515" y="1420095"/>
          <a:ext cx="8139546" cy="4523509"/>
        </p:xfrm>
        <a:graphic>
          <a:graphicData uri="http://schemas.openxmlformats.org/drawingml/2006/table">
            <a:tbl>
              <a:tblPr/>
              <a:tblGrid>
                <a:gridCol w="772036"/>
                <a:gridCol w="1016208"/>
                <a:gridCol w="1333773"/>
                <a:gridCol w="3112138"/>
                <a:gridCol w="1905391"/>
              </a:tblGrid>
              <a:tr h="2379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Sl. No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Particulars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Current Pattern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Previously Proposed by Government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Newly Proposed pattern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9518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Selection process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Merit list based on combine performance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a.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Class 12</a:t>
                      </a:r>
                      <a:r>
                        <a:rPr lang="en-US" sz="1100" baseline="30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Boards/equivalent marks normalized on percentile plus the marks obtained in JEE (Mains) examination, with equal weightage, would be used by the IITs for the purpose of screening.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a.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Only top 20 % of each board (class 12</a:t>
                      </a:r>
                      <a:r>
                        <a:rPr lang="en-US" sz="1100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th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) shall be considered fo the admission into IITs: Primary criterion.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7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2871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b. Fixed number of candidates (five times the number of the seats for admission in the IIT system or a pre-fixed cut-off) screen on the basis of merit assessed on the basis of cumulative score of normalized school boards marks and performance in JEE (mains) examination.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b.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Performance in JEE (Mains): Top 150000 students from all catagory: Secondary criterion.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7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1941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c.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Merit List: Entirely based on JEE (Advance) examination.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c. All aspirants screened through the primary and secondary criterion will be allowed to take the JEE (Advance) for determining the ranks.  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980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 of Attempts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Two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No information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Most likely to retain the present form of IIT-JEE.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7081" marR="570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3519054" y="3022651"/>
            <a:ext cx="3733449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Thank You</a:t>
            </a:r>
            <a:endParaRPr lang="en-US" sz="4400" dirty="0">
              <a:solidFill>
                <a:srgbClr val="FFC000"/>
              </a:solidFill>
            </a:endParaRPr>
          </a:p>
        </p:txBody>
      </p:sp>
      <p:pic>
        <p:nvPicPr>
          <p:cNvPr id="8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New JEE Structure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66454" y="1949594"/>
            <a:ext cx="7010400" cy="3038042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Two– tier: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JEE (Mains):</a:t>
            </a:r>
            <a:r>
              <a:rPr lang="en-US" dirty="0" smtClean="0"/>
              <a:t> Screening for 150000 students for JEE (Advance)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JEE (Advance):</a:t>
            </a:r>
            <a:r>
              <a:rPr lang="en-US" dirty="0" smtClean="0"/>
              <a:t> Performance in this paper will solely considered for admissions in the IITs.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40062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Boards % weightage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835727" y="2753161"/>
            <a:ext cx="6735763" cy="154175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Students with score in the Top 20% in respective boards will be considered for IITs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29437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Selection Process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Top 20% of each board will be considered for admission into IITs: </a:t>
            </a:r>
            <a:r>
              <a:rPr lang="en-US" b="1" dirty="0" smtClean="0"/>
              <a:t>Primary criterion.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Performance in JEE (Mains): Top 150000: </a:t>
            </a:r>
            <a:r>
              <a:rPr lang="en-US" b="1" dirty="0" smtClean="0"/>
              <a:t>Secondary criterion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Students screened through primary and secondary criterion will be considered for JEE (Advance) for </a:t>
            </a:r>
            <a:r>
              <a:rPr lang="en-US" b="1" dirty="0" smtClean="0"/>
              <a:t>final selection</a:t>
            </a:r>
            <a:r>
              <a:rPr lang="en-US" dirty="0" smtClean="0"/>
              <a:t>.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36313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1703577" y="328673"/>
            <a:ext cx="7010400" cy="838200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JEE Schedule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56508" y="2036625"/>
            <a:ext cx="6733308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n-lt"/>
              </a:rPr>
              <a:t>JEE (Mains): </a:t>
            </a:r>
            <a:r>
              <a:rPr lang="en-US" sz="2400" dirty="0" smtClean="0">
                <a:latin typeface="+mn-lt"/>
              </a:rPr>
              <a:t>April, 2013 (Probably on 2</a:t>
            </a:r>
            <a:r>
              <a:rPr lang="en-US" sz="2400" baseline="30000" dirty="0" smtClean="0">
                <a:latin typeface="+mn-lt"/>
              </a:rPr>
              <a:t>nd</a:t>
            </a:r>
            <a:r>
              <a:rPr lang="en-US" sz="2400" dirty="0" smtClean="0">
                <a:latin typeface="+mn-lt"/>
              </a:rPr>
              <a:t> Sunday)</a:t>
            </a:r>
            <a:br>
              <a:rPr lang="en-US" sz="2400" dirty="0" smtClean="0">
                <a:latin typeface="+mn-lt"/>
              </a:rPr>
            </a:br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JEE (Advance): </a:t>
            </a:r>
            <a:r>
              <a:rPr lang="en-US" sz="2400" dirty="0" smtClean="0">
                <a:latin typeface="+mn-lt"/>
              </a:rPr>
              <a:t>May, 2013 (Probably on 4</a:t>
            </a:r>
            <a:r>
              <a:rPr lang="en-US" sz="2400" baseline="30000" dirty="0" smtClean="0">
                <a:latin typeface="+mn-lt"/>
              </a:rPr>
              <a:t>th</a:t>
            </a:r>
            <a:r>
              <a:rPr lang="en-US" sz="2400" dirty="0" smtClean="0">
                <a:latin typeface="+mn-lt"/>
              </a:rPr>
              <a:t> Sunday)</a:t>
            </a:r>
            <a:br>
              <a:rPr lang="en-US" sz="2400" dirty="0" smtClean="0">
                <a:latin typeface="+mn-lt"/>
              </a:rPr>
            </a:br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Note:</a:t>
            </a:r>
            <a:r>
              <a:rPr lang="en-US" sz="2400" dirty="0" smtClean="0">
                <a:latin typeface="+mn-lt"/>
              </a:rPr>
              <a:t> Further details will be declared by CBSE and IITs in the month of August 2013.</a:t>
            </a:r>
            <a:endParaRPr lang="en-US" sz="2400" dirty="0">
              <a:latin typeface="+mn-lt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425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Conducting Body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6455" y="2808591"/>
            <a:ext cx="7010400" cy="1652587"/>
          </a:xfrm>
          <a:noFill/>
        </p:spPr>
        <p:txBody>
          <a:bodyPr/>
          <a:lstStyle/>
          <a:p>
            <a:pPr>
              <a:buNone/>
            </a:pPr>
            <a:r>
              <a:rPr lang="en-US" b="1" dirty="0" smtClean="0"/>
              <a:t>CBSE</a:t>
            </a:r>
            <a:r>
              <a:rPr lang="en-US" dirty="0" smtClean="0"/>
              <a:t>  </a:t>
            </a:r>
            <a:r>
              <a:rPr lang="en-US" dirty="0" smtClean="0"/>
              <a:t>(In </a:t>
            </a:r>
            <a:r>
              <a:rPr lang="en-US" dirty="0" smtClean="0"/>
              <a:t>association with IITs)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IIT council </a:t>
            </a:r>
            <a:r>
              <a:rPr lang="en-US" dirty="0" smtClean="0"/>
              <a:t>( Joint Admission </a:t>
            </a:r>
            <a:r>
              <a:rPr lang="en-US" dirty="0" smtClean="0"/>
              <a:t>Boards</a:t>
            </a:r>
            <a:r>
              <a:rPr lang="en-US" dirty="0" smtClean="0"/>
              <a:t>: JAB)</a:t>
            </a:r>
            <a:endParaRPr lang="en-US" dirty="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6605588" y="223838"/>
            <a:ext cx="2139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7735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JEE Pattern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JEE (Mains)</a:t>
            </a:r>
          </a:p>
          <a:p>
            <a:pPr>
              <a:buNone/>
            </a:pPr>
            <a:r>
              <a:rPr lang="en-US" dirty="0" smtClean="0"/>
              <a:t>Similar to present AIEEE (one paper PCM: 3hrs)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JEE (Advance)</a:t>
            </a:r>
            <a:br>
              <a:rPr lang="en-US" b="1" dirty="0" smtClean="0"/>
            </a:br>
            <a:r>
              <a:rPr lang="en-US" dirty="0" smtClean="0"/>
              <a:t>Most likely similar to present IIT-JEE Two Objective Types papers of PCM and 3 hrs each), but could be one objective type paper for 3 hrs (may happen) or less likely 3 paper of subjective type for 2 hrs each for PCM. 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Syllabus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JEE (Mains): </a:t>
            </a:r>
            <a:r>
              <a:rPr lang="en-US" dirty="0" smtClean="0"/>
              <a:t>Similar to present AIEEE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JEE (Advance):</a:t>
            </a:r>
            <a:r>
              <a:rPr lang="en-US" dirty="0" smtClean="0"/>
              <a:t> Most likely similar to present IIT-JEE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1842653" y="1177633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1870362" y="6165272"/>
            <a:ext cx="7093522" cy="27709"/>
          </a:xfrm>
          <a:prstGeom prst="line">
            <a:avLst/>
          </a:prstGeom>
          <a:solidFill>
            <a:srgbClr val="C0C0C0"/>
          </a:solidFill>
          <a:ln w="666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" name="Picture 1" descr="D:\DEB\Dev Doc\Askiitians\One Nation One Test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908" y="374073"/>
            <a:ext cx="3720228" cy="914400"/>
          </a:xfrm>
          <a:prstGeom prst="rect">
            <a:avLst/>
          </a:prstGeom>
          <a:noFill/>
        </p:spPr>
      </p:pic>
    </p:spTree>
  </p:cSld>
  <p:clrMapOvr>
    <a:masterClrMapping/>
  </p:clrMapOvr>
  <p:transition advTm="19969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1460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D940E67-CFA4-4BB9-B2EC-56952559F7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TS030001460</Template>
  <TotalTime>62</TotalTime>
  <Words>913</Words>
  <Application>Microsoft Office PowerPoint</Application>
  <PresentationFormat>On-screen Show (4:3)</PresentationFormat>
  <Paragraphs>191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TS030001460</vt:lpstr>
      <vt:lpstr>Presentation On Proposed JEE Pattern</vt:lpstr>
      <vt:lpstr>Some Facts</vt:lpstr>
      <vt:lpstr>New JEE Structure</vt:lpstr>
      <vt:lpstr>Boards % weightage</vt:lpstr>
      <vt:lpstr>Selection Process</vt:lpstr>
      <vt:lpstr>JEE Schedule</vt:lpstr>
      <vt:lpstr>Conducting Body</vt:lpstr>
      <vt:lpstr>JEE Pattern</vt:lpstr>
      <vt:lpstr>Syllabus</vt:lpstr>
      <vt:lpstr>No. of Attempts</vt:lpstr>
      <vt:lpstr>Attempts to improve boards</vt:lpstr>
      <vt:lpstr>Role of Various Boards</vt:lpstr>
      <vt:lpstr>What is the safe cut-off for Top 20%</vt:lpstr>
      <vt:lpstr>Who should repeat class 12th and how?</vt:lpstr>
      <vt:lpstr>How to prepare for New JEE?</vt:lpstr>
      <vt:lpstr>What is the best time to start the preparation?</vt:lpstr>
      <vt:lpstr>How AskIITians will Help You In Preparing For ‘New JEE’ ??</vt:lpstr>
      <vt:lpstr>How AskIITians will Help You In Preparing For ‘New JEE’ ??</vt:lpstr>
      <vt:lpstr>Important</vt:lpstr>
      <vt:lpstr>Comparison</vt:lpstr>
      <vt:lpstr>Comparison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On Proposed JEE Pattern</dc:title>
  <dc:creator>debashish.majumder</dc:creator>
  <cp:lastModifiedBy>pranay.pal</cp:lastModifiedBy>
  <cp:revision>9</cp:revision>
  <dcterms:created xsi:type="dcterms:W3CDTF">2012-07-09T10:52:03Z</dcterms:created>
  <dcterms:modified xsi:type="dcterms:W3CDTF">2012-07-11T09:20:56Z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TC300014609990</vt:lpwstr>
  </property>
</Properties>
</file>